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sldIdLst>
    <p:sldId id="304" r:id="rId5"/>
    <p:sldId id="310" r:id="rId6"/>
    <p:sldId id="317" r:id="rId7"/>
    <p:sldId id="320" r:id="rId8"/>
    <p:sldId id="318" r:id="rId9"/>
    <p:sldId id="321" r:id="rId10"/>
    <p:sldId id="319" r:id="rId11"/>
    <p:sldId id="281" r:id="rId12"/>
    <p:sldId id="284" r:id="rId13"/>
    <p:sldId id="282" r:id="rId14"/>
    <p:sldId id="322" r:id="rId15"/>
    <p:sldId id="323" r:id="rId16"/>
    <p:sldId id="324" r:id="rId17"/>
    <p:sldId id="326" r:id="rId18"/>
    <p:sldId id="325" r:id="rId19"/>
    <p:sldId id="3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65D1"/>
    <a:srgbClr val="EAB200"/>
    <a:srgbClr val="C89800"/>
    <a:srgbClr val="74B230"/>
    <a:srgbClr val="FFC000"/>
    <a:srgbClr val="FF57C3"/>
    <a:srgbClr val="E9463A"/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4853" autoAdjust="0"/>
  </p:normalViewPr>
  <p:slideViewPr>
    <p:cSldViewPr snapToGrid="0">
      <p:cViewPr varScale="1">
        <p:scale>
          <a:sx n="81" d="100"/>
          <a:sy n="81" d="100"/>
        </p:scale>
        <p:origin x="1614" y="9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will talk about functions and callbacks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79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let’s look at an example.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Here, </a:t>
            </a:r>
            <a:r>
              <a:rPr lang="en-US" b="1" dirty="0"/>
              <a:t>callback</a:t>
            </a:r>
            <a:r>
              <a:rPr lang="en-US" b="0" dirty="0"/>
              <a:t> is a function, which is why it can be </a:t>
            </a:r>
            <a:r>
              <a:rPr lang="en-US" b="0" i="1" dirty="0"/>
              <a:t>called</a:t>
            </a:r>
            <a:r>
              <a:rPr lang="en-US" b="0" i="0" dirty="0"/>
              <a:t> in the body of the </a:t>
            </a:r>
            <a:r>
              <a:rPr lang="en-US" b="1" i="0" dirty="0" err="1"/>
              <a:t>runFunction</a:t>
            </a:r>
            <a:r>
              <a:rPr lang="en-US" b="0" i="0" dirty="0"/>
              <a:t> function.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It was passed to the </a:t>
            </a:r>
            <a:r>
              <a:rPr lang="en-US" b="0" i="0" dirty="0" err="1"/>
              <a:t>runFunction</a:t>
            </a:r>
            <a:r>
              <a:rPr lang="en-US" b="0" i="0" dirty="0"/>
              <a:t> function as a parameter!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/>
              <a:t>So, to recap, t</a:t>
            </a:r>
            <a:r>
              <a:rPr lang="en-US" dirty="0"/>
              <a:t>he</a:t>
            </a:r>
            <a:r>
              <a:rPr lang="en-US" baseline="0" dirty="0"/>
              <a:t> </a:t>
            </a:r>
            <a:r>
              <a:rPr lang="en-US" b="1" baseline="0" dirty="0" err="1"/>
              <a:t>runFunction</a:t>
            </a:r>
            <a:r>
              <a:rPr lang="en-US" baseline="0" dirty="0"/>
              <a:t> function has a parameter that is a function. In the body of the function, the callback is called.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71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let’s see how we would call the </a:t>
            </a:r>
            <a:r>
              <a:rPr lang="en-US" b="1" dirty="0" err="1"/>
              <a:t>runFunction</a:t>
            </a:r>
            <a:r>
              <a:rPr lang="en-US" b="0" dirty="0"/>
              <a:t> function. Here we have two function definitions – </a:t>
            </a:r>
            <a:r>
              <a:rPr lang="en-US" b="1" dirty="0" err="1"/>
              <a:t>runFunction</a:t>
            </a:r>
            <a:r>
              <a:rPr lang="en-US" b="0" dirty="0"/>
              <a:t> and </a:t>
            </a:r>
            <a:r>
              <a:rPr lang="en-US" b="1" dirty="0" err="1"/>
              <a:t>sayHi</a:t>
            </a:r>
            <a:r>
              <a:rPr lang="en-US" b="0" dirty="0"/>
              <a:t>. The </a:t>
            </a:r>
            <a:r>
              <a:rPr lang="en-US" b="1" dirty="0" err="1"/>
              <a:t>sayHi</a:t>
            </a:r>
            <a:r>
              <a:rPr lang="en-US" b="0" dirty="0"/>
              <a:t> function is never called directly, but it is passed as an </a:t>
            </a:r>
            <a:r>
              <a:rPr lang="en-US" b="0" i="1" dirty="0"/>
              <a:t>argument</a:t>
            </a:r>
            <a:r>
              <a:rPr lang="en-US" b="0" i="0" dirty="0"/>
              <a:t> to the </a:t>
            </a:r>
            <a:r>
              <a:rPr lang="en-US" b="1" i="0" dirty="0" err="1"/>
              <a:t>runFunction</a:t>
            </a:r>
            <a:r>
              <a:rPr lang="en-US" b="0" i="0" dirty="0"/>
              <a:t> function when the </a:t>
            </a:r>
            <a:r>
              <a:rPr lang="en-US" b="1" i="0" dirty="0" err="1"/>
              <a:t>runFunction</a:t>
            </a:r>
            <a:r>
              <a:rPr lang="en-US" b="0" i="0" dirty="0"/>
              <a:t> function is called!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/>
              <a:t>Can anyone guess what will happen when this code runs? </a:t>
            </a:r>
            <a:r>
              <a:rPr lang="en-US" b="0" dirty="0"/>
              <a:t>“</a:t>
            </a:r>
            <a:r>
              <a:rPr lang="en-US" dirty="0"/>
              <a:t>hi” will be printed to the console! Let’s take a look.</a:t>
            </a:r>
          </a:p>
          <a:p>
            <a:endParaRPr lang="en-US" dirty="0"/>
          </a:p>
          <a:p>
            <a:r>
              <a:rPr lang="en-US" b="1" dirty="0"/>
              <a:t>Click</a:t>
            </a:r>
            <a:r>
              <a:rPr lang="en-US" b="1" baseline="0" dirty="0"/>
              <a:t> the link</a:t>
            </a:r>
            <a:r>
              <a:rPr lang="en-US" b="0" baseline="0" dirty="0"/>
              <a:t> to open a Repl Project and see the code in action.</a:t>
            </a:r>
          </a:p>
          <a:p>
            <a:r>
              <a:rPr lang="en-US" b="1" baseline="0" dirty="0"/>
              <a:t>In the </a:t>
            </a:r>
            <a:r>
              <a:rPr lang="en-US" b="1" baseline="0" dirty="0" err="1"/>
              <a:t>Repl</a:t>
            </a:r>
            <a:r>
              <a:rPr lang="en-US" b="1" baseline="0" dirty="0"/>
              <a:t> project</a:t>
            </a:r>
            <a:r>
              <a:rPr lang="en-US" b="0" baseline="0" dirty="0"/>
              <a:t>, add another `callback()` to the body of the `</a:t>
            </a:r>
            <a:r>
              <a:rPr lang="en-US" b="0" baseline="0" dirty="0" err="1"/>
              <a:t>runFunction</a:t>
            </a:r>
            <a:r>
              <a:rPr lang="en-US" b="0" baseline="0" dirty="0"/>
              <a:t>` function to see what happens!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84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Now we have seen functions passed around as arguments, but what if you actually wanted to store one in a variable? That’s possible too!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looks like this.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Here, the function is actually an anonymous function!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is defined using a function </a:t>
            </a:r>
            <a:r>
              <a:rPr lang="en-US" b="1" dirty="0"/>
              <a:t>expression</a:t>
            </a:r>
            <a:r>
              <a:rPr lang="en-US" b="0" dirty="0"/>
              <a:t> – slightly different than a function </a:t>
            </a:r>
            <a:r>
              <a:rPr lang="en-US" b="1" dirty="0"/>
              <a:t>declaration</a:t>
            </a:r>
            <a:r>
              <a:rPr lang="en-US" b="0" dirty="0"/>
              <a:t>, this type of expression omits the function name.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function is stored in the </a:t>
            </a:r>
            <a:r>
              <a:rPr lang="en-US" b="1" dirty="0" err="1"/>
              <a:t>plusOne</a:t>
            </a:r>
            <a:r>
              <a:rPr lang="en-US" b="0" dirty="0"/>
              <a:t> variable, so it is possible to call it by that name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Say we had this code that called </a:t>
            </a:r>
            <a:r>
              <a:rPr lang="en-US" b="1" dirty="0" err="1"/>
              <a:t>plusOne</a:t>
            </a:r>
            <a:r>
              <a:rPr lang="en-US" b="0" dirty="0"/>
              <a:t> with a value of </a:t>
            </a:r>
            <a:r>
              <a:rPr lang="en-US" b="1" dirty="0"/>
              <a:t>4</a:t>
            </a:r>
            <a:r>
              <a:rPr lang="en-US" b="0" dirty="0"/>
              <a:t>, and stored the return in a </a:t>
            </a:r>
            <a:r>
              <a:rPr lang="en-US" b="1" dirty="0"/>
              <a:t>result</a:t>
            </a:r>
            <a:r>
              <a:rPr lang="en-US" b="0" dirty="0"/>
              <a:t> variable. What would be the value within </a:t>
            </a:r>
            <a:r>
              <a:rPr lang="en-US" b="1" dirty="0"/>
              <a:t>result</a:t>
            </a:r>
            <a:r>
              <a:rPr lang="en-US" b="0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It’s 5! Since the </a:t>
            </a:r>
            <a:r>
              <a:rPr lang="en-US" b="1" dirty="0" err="1"/>
              <a:t>plusOne</a:t>
            </a:r>
            <a:r>
              <a:rPr lang="en-US" b="0" dirty="0"/>
              <a:t> variable stored a function, the code in the function body was run when </a:t>
            </a:r>
            <a:r>
              <a:rPr lang="en-US" b="1" dirty="0" err="1"/>
              <a:t>plusOne</a:t>
            </a:r>
            <a:r>
              <a:rPr lang="en-US" b="0" dirty="0"/>
              <a:t> was called.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Note that a name is actually not required for the function definition here! All you need is function, parentheses, parameters, curly brackets, and body!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20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Now let’s look at how we might </a:t>
            </a:r>
            <a:r>
              <a:rPr lang="en-US" b="0" i="1" dirty="0"/>
              <a:t>pass</a:t>
            </a:r>
            <a:r>
              <a:rPr lang="en-US" b="0" i="0" dirty="0"/>
              <a:t> that </a:t>
            </a:r>
            <a:r>
              <a:rPr lang="en-US" b="1" i="0" dirty="0" err="1"/>
              <a:t>plusOne</a:t>
            </a:r>
            <a:r>
              <a:rPr lang="en-US" b="0" i="0" dirty="0"/>
              <a:t> function to another function.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Here we have a function named </a:t>
            </a:r>
            <a:r>
              <a:rPr lang="en-US" b="1" i="0" dirty="0" err="1"/>
              <a:t>displayResult</a:t>
            </a:r>
            <a:r>
              <a:rPr lang="en-US" b="0" i="0" dirty="0"/>
              <a:t> that takes in a function and a parameter, calls the function with the parameter, and displays the result.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Now, if we call the </a:t>
            </a:r>
            <a:r>
              <a:rPr lang="en-US" b="1" i="0" dirty="0" err="1"/>
              <a:t>displayResult</a:t>
            </a:r>
            <a:r>
              <a:rPr lang="en-US" b="0" i="0" dirty="0"/>
              <a:t> function, and pass in </a:t>
            </a:r>
            <a:r>
              <a:rPr lang="en-US" b="1" i="0" dirty="0" err="1"/>
              <a:t>plusOne</a:t>
            </a:r>
            <a:r>
              <a:rPr lang="en-US" b="0" i="0" dirty="0"/>
              <a:t> and </a:t>
            </a:r>
            <a:r>
              <a:rPr lang="en-US" b="1" i="0" dirty="0"/>
              <a:t>5</a:t>
            </a:r>
            <a:r>
              <a:rPr lang="en-US" b="0" i="0" dirty="0"/>
              <a:t>, </a:t>
            </a:r>
            <a:r>
              <a:rPr lang="en-US" b="1" i="0" dirty="0"/>
              <a:t>what would be displayed?</a:t>
            </a:r>
            <a:endParaRPr lang="en-US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It’s </a:t>
            </a:r>
            <a:r>
              <a:rPr lang="en-US" b="1" i="0" dirty="0"/>
              <a:t>6</a:t>
            </a:r>
            <a:r>
              <a:rPr lang="en-US" b="0" i="0" dirty="0"/>
              <a:t>! That’s because the </a:t>
            </a:r>
            <a:r>
              <a:rPr lang="en-US" b="1" i="0" dirty="0"/>
              <a:t>fun</a:t>
            </a:r>
            <a:r>
              <a:rPr lang="en-US" b="0" i="0" dirty="0"/>
              <a:t> is </a:t>
            </a:r>
            <a:r>
              <a:rPr lang="en-US" b="1" i="0" dirty="0" err="1"/>
              <a:t>plusOne</a:t>
            </a:r>
            <a:r>
              <a:rPr lang="en-US" b="0" i="0" dirty="0"/>
              <a:t>, the </a:t>
            </a:r>
            <a:r>
              <a:rPr lang="en-US" b="1" i="0" dirty="0"/>
              <a:t>param</a:t>
            </a:r>
            <a:r>
              <a:rPr lang="en-US" b="0" i="0" dirty="0"/>
              <a:t> is </a:t>
            </a:r>
            <a:r>
              <a:rPr lang="en-US" b="1" i="0" dirty="0"/>
              <a:t>5</a:t>
            </a:r>
            <a:r>
              <a:rPr lang="en-US" b="0" i="0" dirty="0"/>
              <a:t>, and </a:t>
            </a:r>
            <a:r>
              <a:rPr lang="en-US" b="1" i="0" dirty="0"/>
              <a:t>result</a:t>
            </a:r>
            <a:r>
              <a:rPr lang="en-US" b="0" i="0" dirty="0"/>
              <a:t> is the </a:t>
            </a:r>
            <a:r>
              <a:rPr lang="en-US" b="1" i="0" dirty="0"/>
              <a:t>return</a:t>
            </a:r>
            <a:r>
              <a:rPr lang="en-US" b="0" i="0" dirty="0"/>
              <a:t> which is </a:t>
            </a:r>
            <a:r>
              <a:rPr lang="en-US" b="1" i="0" dirty="0"/>
              <a:t>alert</a:t>
            </a:r>
            <a:r>
              <a:rPr lang="en-US" b="0" i="0" dirty="0"/>
              <a:t>ed.</a:t>
            </a:r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26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Alright, so this is all fine and everything, but it may feel a little contrived (or stupid). Why would we actually want to do this?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look at another slightly contrived example – we have a function that says “Hi” – but what will we do with it?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say we had a button, and we wanted to hook it up programmatically.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can’t update the HTML, but if we grab the button in JavaScript, we can use </a:t>
            </a:r>
            <a:r>
              <a:rPr lang="en-US" b="1" dirty="0" err="1"/>
              <a:t>addEventListener</a:t>
            </a:r>
            <a:r>
              <a:rPr lang="en-US" b="0" dirty="0"/>
              <a:t> to make the </a:t>
            </a:r>
            <a:r>
              <a:rPr lang="en-US" b="1" dirty="0"/>
              <a:t>hi</a:t>
            </a:r>
            <a:r>
              <a:rPr lang="en-US" b="0" dirty="0"/>
              <a:t> function run every time the button is clicked!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Another fun function that uses a callback is </a:t>
            </a:r>
            <a:r>
              <a:rPr lang="en-US" b="1" dirty="0" err="1"/>
              <a:t>setInterval</a:t>
            </a:r>
            <a:r>
              <a:rPr lang="en-US" b="0" dirty="0"/>
              <a:t>. It repeatedly calls a function at a regular interval (like 1 second)!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927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take a look at an example that uses </a:t>
            </a:r>
            <a:r>
              <a:rPr lang="en-US" b="1" dirty="0" err="1"/>
              <a:t>addEventListener</a:t>
            </a:r>
            <a:r>
              <a:rPr lang="en-US" b="0" dirty="0"/>
              <a:t> and </a:t>
            </a:r>
            <a:r>
              <a:rPr lang="en-US" b="1" dirty="0" err="1"/>
              <a:t>setInterval</a:t>
            </a:r>
            <a:r>
              <a:rPr lang="en-US" b="0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177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723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will start with some review – going over how to define and call functions. Then, we will talk about how to use callbacks!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401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u="sng" dirty="0"/>
              <a:t>Defining a function</a:t>
            </a:r>
            <a:r>
              <a:rPr lang="en-US" u="none" dirty="0"/>
              <a:t> </a:t>
            </a:r>
            <a:r>
              <a:rPr lang="en-US" dirty="0"/>
              <a:t>is like teaching your dog a trick</a:t>
            </a:r>
            <a:r>
              <a:rPr lang="en-US" baseline="0" dirty="0"/>
              <a:t> (if your dog was a genius). It’s like saying “when I say </a:t>
            </a:r>
            <a:r>
              <a:rPr lang="en-US" b="1" baseline="0" dirty="0"/>
              <a:t>fetch</a:t>
            </a:r>
            <a:r>
              <a:rPr lang="en-US" b="0" baseline="0" dirty="0"/>
              <a:t>, you should find the ball, grab it, and return it to me.”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69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</a:t>
            </a:r>
            <a:r>
              <a:rPr lang="en-US" baseline="0" dirty="0"/>
              <a:t> is the syntax for </a:t>
            </a:r>
            <a:r>
              <a:rPr lang="en-US" b="1" baseline="0" dirty="0"/>
              <a:t>defining</a:t>
            </a:r>
            <a:r>
              <a:rPr lang="en-US" baseline="0" dirty="0"/>
              <a:t> a function. This syntax is actually called a </a:t>
            </a:r>
            <a:r>
              <a:rPr lang="en-US" b="1" baseline="0" dirty="0"/>
              <a:t>declaration</a:t>
            </a:r>
            <a:r>
              <a:rPr lang="en-US" b="0" baseline="0" dirty="0"/>
              <a:t> – it is the main way to define functions, but as we will see later, it’s actually not the only way!</a:t>
            </a:r>
            <a:endParaRPr lang="en-US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We have: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the function keyword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the function name, </a:t>
            </a:r>
            <a:r>
              <a:rPr lang="en-US" b="1" baseline="0" dirty="0"/>
              <a:t>which is</a:t>
            </a:r>
            <a:r>
              <a:rPr lang="en-US" b="0" baseline="0" dirty="0"/>
              <a:t>… </a:t>
            </a:r>
            <a:r>
              <a:rPr lang="en-US" b="0" baseline="0" dirty="0" err="1"/>
              <a:t>sayNumbers</a:t>
            </a:r>
            <a:r>
              <a:rPr lang="en-US" b="0" baseline="0" dirty="0"/>
              <a:t>!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baseline="0" dirty="0"/>
              <a:t>Parentheses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baseline="0" dirty="0"/>
              <a:t>The parameters, </a:t>
            </a:r>
            <a:r>
              <a:rPr lang="en-US" b="1" baseline="0" dirty="0"/>
              <a:t>which are</a:t>
            </a:r>
            <a:r>
              <a:rPr lang="en-US" b="0" baseline="0" dirty="0"/>
              <a:t>… num and num2!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baseline="0" dirty="0"/>
              <a:t>Curly brackets, and between that,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baseline="0" dirty="0"/>
              <a:t>The body!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baseline="0" dirty="0"/>
              <a:t>Hopefully everybody remembers that this is how you </a:t>
            </a:r>
            <a:r>
              <a:rPr lang="en-US" b="0" i="1" baseline="0" dirty="0"/>
              <a:t>define</a:t>
            </a:r>
            <a:r>
              <a:rPr lang="en-US" b="0" baseline="0" dirty="0"/>
              <a:t> a function. But this code doesn’t actually run, until…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949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u="none" dirty="0"/>
              <a:t>You call it! </a:t>
            </a:r>
            <a:r>
              <a:rPr lang="en-US" u="sng" dirty="0"/>
              <a:t>Calling</a:t>
            </a:r>
            <a:r>
              <a:rPr lang="en-US" u="sng" baseline="0" dirty="0"/>
              <a:t> a function</a:t>
            </a:r>
            <a:r>
              <a:rPr lang="en-US" u="none" baseline="0" dirty="0"/>
              <a:t> is like telling your dog to do the trick. It’s like saying “</a:t>
            </a:r>
            <a:r>
              <a:rPr lang="en-US" b="1" u="none" baseline="0" dirty="0"/>
              <a:t>fetch!</a:t>
            </a:r>
            <a:r>
              <a:rPr lang="en-US" b="0" u="none" baseline="0" dirty="0"/>
              <a:t>” and having your dog perform the trick.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9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This</a:t>
            </a:r>
            <a:r>
              <a:rPr lang="en-US" u="none" baseline="0" dirty="0"/>
              <a:t> is the syntax for </a:t>
            </a:r>
            <a:r>
              <a:rPr lang="en-US" b="1" u="none" baseline="0" dirty="0"/>
              <a:t>calling</a:t>
            </a:r>
            <a:r>
              <a:rPr lang="en-US" u="none" baseline="0" dirty="0"/>
              <a:t> a function. Make sure to note each part of the definition.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baseline="0" dirty="0"/>
              <a:t>We start with the function name, then parentheses, then arguments.</a:t>
            </a:r>
            <a:endParaRPr lang="en-US" b="0" i="0" u="non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1" u="none" baseline="0" dirty="0"/>
              <a:t>NOTE: Parameters and Arguments are two sides of the same coin. </a:t>
            </a:r>
            <a:r>
              <a:rPr lang="en-US" b="1" i="1" u="none" baseline="0" dirty="0"/>
              <a:t>Arguments</a:t>
            </a:r>
            <a:r>
              <a:rPr lang="en-US" b="0" i="1" u="none" baseline="0" dirty="0"/>
              <a:t> are passed into functions when they are called, whereas </a:t>
            </a:r>
            <a:r>
              <a:rPr lang="en-US" b="1" i="1" u="none" baseline="0" dirty="0"/>
              <a:t>Parameters</a:t>
            </a:r>
            <a:r>
              <a:rPr lang="en-US" b="0" i="1" u="none" baseline="0" dirty="0"/>
              <a:t> are those function variables in the definition.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none" baseline="0" dirty="0"/>
              <a:t>Now, those parameter variables are set based on the arguments, so num will be 8 and num2 will be -2. And that’s the basics of calling a function! But… what’s a call</a:t>
            </a:r>
            <a:r>
              <a:rPr lang="en-US" b="0" i="1" u="none" baseline="0" dirty="0"/>
              <a:t>back</a:t>
            </a:r>
            <a:r>
              <a:rPr lang="en-US" b="0" i="0" u="none" baseline="0" dirty="0"/>
              <a:t>?</a:t>
            </a:r>
            <a:endParaRPr lang="en-US" b="1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16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Callbacks</a:t>
            </a:r>
            <a:r>
              <a:rPr lang="en-US" dirty="0"/>
              <a:t> are another way to use functions.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446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So, what is a callback?</a:t>
            </a:r>
            <a:r>
              <a:rPr lang="en-US" baseline="0" dirty="0"/>
              <a:t> First, let’s talk about JavaScript background.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Functions are objects.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Functions can be parameters to other functions.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When a function is a parameter, it is called a </a:t>
            </a:r>
            <a:r>
              <a:rPr lang="en-US" b="1" baseline="0" dirty="0"/>
              <a:t>callback</a:t>
            </a:r>
            <a:r>
              <a:rPr lang="en-US" b="0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96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Anyone have any idea why we’d want to use callbacks?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are many reasons to use callbacks. It will be necessary for our full-stack web development projects whenever</a:t>
            </a:r>
            <a:r>
              <a:rPr lang="en-US" baseline="0" dirty="0"/>
              <a:t> we want to do anything on command.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are a ton of different situations where you’d need callbacks, such as click handling, web requests, and database queries. The list goes on and on, but those are some basics!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91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HylandOutreach/BasicCallback#script.j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HylandOutreach/FunctionVariable#script.j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/>
          <a:lstStyle/>
          <a:p>
            <a:r>
              <a:rPr lang="en-US" dirty="0"/>
              <a:t>Functions &amp; Callbacks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Hy-Tech Club: Web 103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EXAMPLE: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function with a callback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001036"/>
            <a:ext cx="11430000" cy="2573054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48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848600" y="2001036"/>
            <a:ext cx="2831432" cy="774198"/>
          </a:xfrm>
          <a:prstGeom prst="rect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4856964"/>
            <a:ext cx="11087100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is a </a:t>
            </a:r>
            <a:r>
              <a:rPr lang="en-US" sz="40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function</a:t>
            </a:r>
            <a:endParaRPr lang="en-US" sz="4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It is a </a:t>
            </a:r>
            <a:r>
              <a:rPr lang="en-US" sz="40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parameter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for </a:t>
            </a:r>
            <a:r>
              <a:rPr lang="en-US" sz="40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185736" y="2801136"/>
            <a:ext cx="2791327" cy="788068"/>
          </a:xfrm>
          <a:prstGeom prst="rect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89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Example: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Using </a:t>
            </a:r>
            <a:r>
              <a:rPr lang="en-US" sz="4000" cap="none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endParaRPr lang="en-US" sz="4000" cap="none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972800" cy="4800600"/>
          </a:xfrm>
        </p:spPr>
        <p:txBody>
          <a:bodyPr>
            <a:normAutofit fontScale="77500" lnSpcReduction="20000"/>
          </a:bodyPr>
          <a:lstStyle/>
          <a:p>
            <a:pPr marL="57150" indent="0">
              <a:buNone/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callback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4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endParaRPr lang="en-US" sz="48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sayHi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CE9178"/>
                </a:solidFill>
                <a:latin typeface="Consolas" panose="020B0609020204030204" pitchFamily="49" charset="0"/>
              </a:rPr>
              <a:t>"hi"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57150" indent="0">
              <a:buNone/>
            </a:pP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57150" indent="0">
              <a:buNone/>
            </a:pP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en-US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runFunction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 err="1">
                <a:solidFill>
                  <a:srgbClr val="9CDCFE"/>
                </a:solidFill>
                <a:latin typeface="Consolas" panose="020B0609020204030204" pitchFamily="49" charset="0"/>
              </a:rPr>
              <a:t>sayHi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57150" indent="0">
              <a:buNone/>
            </a:pP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7-Point Star 4"/>
          <p:cNvSpPr/>
          <p:nvPr/>
        </p:nvSpPr>
        <p:spPr bwMode="auto">
          <a:xfrm>
            <a:off x="6571247" y="2263775"/>
            <a:ext cx="4914900" cy="4229100"/>
          </a:xfrm>
          <a:prstGeom prst="star7">
            <a:avLst>
              <a:gd name="adj" fmla="val 38286"/>
              <a:gd name="hf" fmla="val 102572"/>
              <a:gd name="vf" fmla="val 105210"/>
            </a:avLst>
          </a:prstGeom>
          <a:solidFill>
            <a:srgbClr val="FFFFFF"/>
          </a:solidFill>
          <a:ln w="12700">
            <a:solidFill>
              <a:schemeClr val="tx2">
                <a:lumMod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solidFill>
                  <a:schemeClr val="bg2">
                    <a:lumMod val="25000"/>
                  </a:schemeClr>
                </a:solidFill>
                <a:ea typeface="Segoe UI" pitchFamily="34" charset="0"/>
                <a:cs typeface="Segoe UI" pitchFamily="34" charset="0"/>
                <a:hlinkClick r:id="rId3"/>
              </a:rPr>
              <a:t>What will happen?</a:t>
            </a:r>
            <a:endParaRPr lang="en-US" sz="5400" dirty="0">
              <a:solidFill>
                <a:schemeClr val="bg2">
                  <a:lumMod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68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BCB0F2-70A3-3E62-78E4-FAE51306553D}"/>
              </a:ext>
            </a:extLst>
          </p:cNvPr>
          <p:cNvSpPr/>
          <p:nvPr/>
        </p:nvSpPr>
        <p:spPr>
          <a:xfrm>
            <a:off x="5973288" y="1353787"/>
            <a:ext cx="5380512" cy="106877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07E55B-A361-5D84-A575-C77E110ADAC5}"/>
              </a:ext>
            </a:extLst>
          </p:cNvPr>
          <p:cNvSpPr/>
          <p:nvPr/>
        </p:nvSpPr>
        <p:spPr>
          <a:xfrm>
            <a:off x="1471550" y="2315688"/>
            <a:ext cx="5380512" cy="92627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79A49-CDD8-89EB-2207-387C750888B6}"/>
              </a:ext>
            </a:extLst>
          </p:cNvPr>
          <p:cNvSpPr/>
          <p:nvPr/>
        </p:nvSpPr>
        <p:spPr>
          <a:xfrm>
            <a:off x="838200" y="3152897"/>
            <a:ext cx="1220190" cy="92627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Functions </a:t>
            </a:r>
            <a:r>
              <a:rPr lang="en-US" sz="3200" dirty="0">
                <a:solidFill>
                  <a:schemeClr val="bg1"/>
                </a:solidFill>
              </a:rPr>
              <a:t>as</a:t>
            </a:r>
            <a:r>
              <a:rPr lang="en-US" sz="4000" dirty="0">
                <a:solidFill>
                  <a:schemeClr val="bg1"/>
                </a:solidFill>
              </a:rPr>
              <a:t> variables: expression</a:t>
            </a:r>
            <a:endParaRPr lang="en-US" sz="4000" cap="none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9728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b="1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54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plusOne</a:t>
            </a:r>
            <a:r>
              <a:rPr lang="en-US" sz="5400" b="1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5400" b="1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54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54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sz="54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sz="5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5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5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plusOne</a:t>
            </a:r>
            <a:r>
              <a:rPr lang="en-US" sz="54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54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54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67175D-8A41-4ACC-864B-04B90C797CEE}"/>
              </a:ext>
            </a:extLst>
          </p:cNvPr>
          <p:cNvSpPr/>
          <p:nvPr/>
        </p:nvSpPr>
        <p:spPr>
          <a:xfrm>
            <a:off x="8494296" y="2707105"/>
            <a:ext cx="2286000" cy="1443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464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Example: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Passing a Function</a:t>
            </a:r>
            <a:endParaRPr lang="en-US" sz="4000" cap="none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97280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displayResult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000" b="1" dirty="0">
                <a:solidFill>
                  <a:srgbClr val="9CDCFE"/>
                </a:solidFill>
                <a:latin typeface="Consolas" panose="020B0609020204030204" pitchFamily="49" charset="0"/>
              </a:rPr>
              <a:t>fun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4000" dirty="0">
                <a:solidFill>
                  <a:srgbClr val="9CDCFE"/>
                </a:solidFill>
                <a:latin typeface="Consolas" panose="020B0609020204030204" pitchFamily="49" charset="0"/>
              </a:rPr>
              <a:t>param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sz="4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4000" b="1" dirty="0">
                <a:solidFill>
                  <a:srgbClr val="DCDCAA"/>
                </a:solidFill>
                <a:latin typeface="Consolas" panose="020B0609020204030204" pitchFamily="49" charset="0"/>
              </a:rPr>
              <a:t>fun</a:t>
            </a:r>
            <a:r>
              <a:rPr lang="en-US" sz="40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000" dirty="0">
                <a:solidFill>
                  <a:srgbClr val="9CDCFE"/>
                </a:solidFill>
                <a:latin typeface="Consolas" panose="020B0609020204030204" pitchFamily="49" charset="0"/>
              </a:rPr>
              <a:t>param</a:t>
            </a:r>
            <a:r>
              <a:rPr lang="en-US" sz="40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sz="4000" dirty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000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54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displayResult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5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plusOne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4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5A2A2F-D02E-4CF1-A306-19D44FCD4097}"/>
              </a:ext>
            </a:extLst>
          </p:cNvPr>
          <p:cNvSpPr/>
          <p:nvPr/>
        </p:nvSpPr>
        <p:spPr>
          <a:xfrm>
            <a:off x="8494296" y="2707105"/>
            <a:ext cx="2286000" cy="1443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710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78F52CD-2A7F-180B-D156-91969CEB1EE7}"/>
              </a:ext>
            </a:extLst>
          </p:cNvPr>
          <p:cNvSpPr/>
          <p:nvPr/>
        </p:nvSpPr>
        <p:spPr>
          <a:xfrm>
            <a:off x="939858" y="3351437"/>
            <a:ext cx="8667279" cy="11821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8E5D52-E1E3-6202-7BD7-1C4A3EAD1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that use callbacks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A58DF0-431D-DA3C-6F64-FCCCE765B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Web 103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9CEEE-96AC-B5FA-FB52-A67A4687A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75D55C3-B947-A4EE-AB3C-574A6E483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Functions &amp; Callbacks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35F06E-7E16-7773-7B6E-20A0872AB3D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9386" y="2938394"/>
            <a:ext cx="2429214" cy="9812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4F61E62-5772-955B-838F-26B4FC4B01E9}"/>
              </a:ext>
            </a:extLst>
          </p:cNvPr>
          <p:cNvSpPr txBox="1"/>
          <p:nvPr/>
        </p:nvSpPr>
        <p:spPr>
          <a:xfrm>
            <a:off x="838200" y="1543563"/>
            <a:ext cx="50653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 =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alert(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42436E-73D9-ECE4-FCC4-9BA68E6E2E7F}"/>
              </a:ext>
            </a:extLst>
          </p:cNvPr>
          <p:cNvSpPr txBox="1"/>
          <p:nvPr/>
        </p:nvSpPr>
        <p:spPr>
          <a:xfrm>
            <a:off x="1331744" y="3811577"/>
            <a:ext cx="78835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btn.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hi);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21DAAB-5368-794C-8CDF-3001A1240897}"/>
              </a:ext>
            </a:extLst>
          </p:cNvPr>
          <p:cNvSpPr/>
          <p:nvPr/>
        </p:nvSpPr>
        <p:spPr>
          <a:xfrm>
            <a:off x="6096000" y="1636023"/>
            <a:ext cx="5731711" cy="11821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sz="32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(hi,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49B909-B7DA-92F9-0519-6CA41968E202}"/>
              </a:ext>
            </a:extLst>
          </p:cNvPr>
          <p:cNvSpPr txBox="1"/>
          <p:nvPr/>
        </p:nvSpPr>
        <p:spPr>
          <a:xfrm>
            <a:off x="4279441" y="3372123"/>
            <a:ext cx="3248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Run </a:t>
            </a: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hi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when </a:t>
            </a:r>
            <a:r>
              <a:rPr lang="en-US" sz="2000" b="1" i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is clicked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D14E41-9743-F732-E342-4CA8DBAC73D0}"/>
              </a:ext>
            </a:extLst>
          </p:cNvPr>
          <p:cNvSpPr txBox="1"/>
          <p:nvPr/>
        </p:nvSpPr>
        <p:spPr>
          <a:xfrm>
            <a:off x="8250999" y="1680623"/>
            <a:ext cx="319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Run </a:t>
            </a: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hi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once every </a:t>
            </a: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1000ms</a:t>
            </a:r>
          </a:p>
        </p:txBody>
      </p:sp>
    </p:spTree>
    <p:extLst>
      <p:ext uri="{BB962C8B-B14F-4D97-AF65-F5344CB8AC3E}">
        <p14:creationId xmlns:p14="http://schemas.microsoft.com/office/powerpoint/2010/main" val="322386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/>
      <p:bldP spid="25" grpId="0"/>
      <p:bldP spid="30" grpId="0" animBg="1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0D49A-AF8A-4133-BE09-DEE1207A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Example: </a:t>
            </a:r>
            <a:r>
              <a:rPr lang="en-US" sz="7200" dirty="0">
                <a:hlinkClick r:id="rId3"/>
              </a:rPr>
              <a:t>Replit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31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Web 103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Functions &amp; Callbacks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26" name="Content Placeholder 25" descr="Quill with solid fill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93975" y="2555081"/>
            <a:ext cx="914400" cy="9144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05793" y="2167999"/>
            <a:ext cx="2284413" cy="2743200"/>
          </a:xfrm>
        </p:spPr>
        <p:txBody>
          <a:bodyPr>
            <a:normAutofit/>
          </a:bodyPr>
          <a:lstStyle/>
          <a:p>
            <a:r>
              <a:rPr lang="en-ZA" sz="2000" b="1" dirty="0"/>
              <a:t>Defining a Function</a:t>
            </a:r>
          </a:p>
          <a:p>
            <a:endParaRPr lang="en-ZA" noProof="1"/>
          </a:p>
        </p:txBody>
      </p:sp>
      <p:pic>
        <p:nvPicPr>
          <p:cNvPr id="28" name="Content Placeholder 27" descr="Run outline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38800" y="2557462"/>
            <a:ext cx="914400" cy="9144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1413" y="2173288"/>
            <a:ext cx="2282825" cy="2743200"/>
          </a:xfrm>
        </p:spPr>
        <p:txBody>
          <a:bodyPr>
            <a:normAutofit/>
          </a:bodyPr>
          <a:lstStyle/>
          <a:p>
            <a:r>
              <a:rPr lang="en-ZA" sz="2000" b="1" noProof="1"/>
              <a:t>Calling a Function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2283712" cy="2743200"/>
          </a:xfrm>
        </p:spPr>
        <p:txBody>
          <a:bodyPr/>
          <a:lstStyle/>
          <a:p>
            <a:r>
              <a:rPr lang="en-ZA" sz="2000" b="1" noProof="1"/>
              <a:t>Using a Callback</a:t>
            </a:r>
          </a:p>
        </p:txBody>
      </p:sp>
      <p:pic>
        <p:nvPicPr>
          <p:cNvPr id="30" name="Content Placeholder 29" descr="Speaker phone with solid fill">
            <a:extLst>
              <a:ext uri="{FF2B5EF4-FFF2-40B4-BE49-F238E27FC236}">
                <a16:creationId xmlns:a16="http://schemas.microsoft.com/office/drawing/2014/main" id="{A374E7BE-5E60-473E-89A9-F51DD0CE9B1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691563" y="2553494"/>
            <a:ext cx="914400" cy="9144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0C024C-955E-4385-A35A-F3CFF3E3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5000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D3DB3-C1BA-4868-A961-5C1E6633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0734" y="2172551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6799E-556B-499A-9E05-14516D42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3288" y="216799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CF584F-059A-40C2-93C4-77FF3B60A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2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Web 103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Functions &amp; Callbacks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teaching a dog a trick">
            <a:extLst>
              <a:ext uri="{FF2B5EF4-FFF2-40B4-BE49-F238E27FC236}">
                <a16:creationId xmlns:a16="http://schemas.microsoft.com/office/drawing/2014/main" id="{C824EB88-EB4D-4CDC-94E5-9C8F9123D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t="9933" r="141" b="993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F70D77-C8CF-43DB-92EA-B1DC75CA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147" y="-1"/>
            <a:ext cx="4515853" cy="2617120"/>
          </a:xfrm>
        </p:spPr>
        <p:txBody>
          <a:bodyPr>
            <a:normAutofit/>
          </a:bodyPr>
          <a:lstStyle/>
          <a:p>
            <a:r>
              <a:rPr lang="en-US" sz="6700" dirty="0"/>
              <a:t>Defining</a:t>
            </a:r>
            <a:r>
              <a:rPr lang="en-US" sz="4400" dirty="0"/>
              <a:t> a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F6540-1795-4EA4-86C6-2551D4E0F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Web 103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47BD1-A95F-4C28-BFA4-9DB41EB65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Functions &amp; Callbacks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FA781-7537-4ECC-9818-386534B4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803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FFD6-B9A2-4789-B219-AE046EA5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Defining a function: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C0B53-3D63-4C24-B9F4-5E648C0EB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455821"/>
            <a:ext cx="8276202" cy="4721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function</a:t>
            </a:r>
            <a:r>
              <a:rPr lang="en-US" sz="3600" b="1" dirty="0">
                <a:latin typeface="Consolas" panose="020B0609020204030204" pitchFamily="49" charset="0"/>
              </a:rPr>
              <a:t> </a:t>
            </a:r>
            <a:r>
              <a:rPr lang="en-US" sz="3600" b="1" dirty="0" err="1">
                <a:solidFill>
                  <a:srgbClr val="92D050"/>
                </a:solidFill>
                <a:latin typeface="Consolas" panose="020B0609020204030204" pitchFamily="49" charset="0"/>
              </a:rPr>
              <a:t>sayNumbers</a:t>
            </a:r>
            <a:r>
              <a:rPr lang="en-US" sz="3600" b="1" dirty="0">
                <a:solidFill>
                  <a:srgbClr val="A365D1"/>
                </a:solidFill>
                <a:latin typeface="Consolas" panose="020B0609020204030204" pitchFamily="49" charset="0"/>
              </a:rPr>
              <a:t>(</a:t>
            </a:r>
            <a:r>
              <a:rPr lang="en-US" sz="3600" b="1" dirty="0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3600" b="1" dirty="0">
                <a:solidFill>
                  <a:srgbClr val="A365D1"/>
                </a:solidFill>
                <a:latin typeface="Consolas" panose="020B0609020204030204" pitchFamily="49" charset="0"/>
              </a:rPr>
              <a:t>,</a:t>
            </a:r>
            <a:r>
              <a:rPr lang="en-US" sz="3600" b="1" dirty="0">
                <a:solidFill>
                  <a:srgbClr val="FF57C3"/>
                </a:solidFill>
                <a:latin typeface="Consolas" panose="020B0609020204030204" pitchFamily="49" charset="0"/>
              </a:rPr>
              <a:t> num2</a:t>
            </a:r>
            <a:r>
              <a:rPr lang="en-US" sz="3600" b="1" dirty="0">
                <a:solidFill>
                  <a:srgbClr val="A365D1"/>
                </a:solidFill>
                <a:latin typeface="Consolas" panose="020B0609020204030204" pitchFamily="49" charset="0"/>
              </a:rPr>
              <a:t>)</a:t>
            </a:r>
            <a:r>
              <a:rPr lang="en-US" sz="3600" b="1" dirty="0">
                <a:latin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rgbClr val="FFC000"/>
                </a:solidFill>
                <a:latin typeface="Consolas" panose="020B0609020204030204" pitchFamily="49" charset="0"/>
              </a:rPr>
              <a:t>{</a:t>
            </a:r>
            <a:endParaRPr lang="en-US" sz="36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US" sz="3600" b="1" dirty="0">
                <a:solidFill>
                  <a:srgbClr val="00B0F0"/>
                </a:solidFill>
                <a:latin typeface="Consolas" panose="020B0609020204030204" pitchFamily="49" charset="0"/>
              </a:rPr>
              <a:t>let x = </a:t>
            </a:r>
            <a:r>
              <a:rPr lang="en-US" sz="3600" b="1" dirty="0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3600" b="1" dirty="0">
                <a:solidFill>
                  <a:srgbClr val="00B0F0"/>
                </a:solidFill>
                <a:latin typeface="Consolas" panose="020B0609020204030204" pitchFamily="49" charset="0"/>
              </a:rPr>
              <a:t> + 1;</a:t>
            </a: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US" sz="3600" b="1" dirty="0">
                <a:solidFill>
                  <a:srgbClr val="00B0F0"/>
                </a:solidFill>
                <a:latin typeface="Consolas" panose="020B0609020204030204" pitchFamily="49" charset="0"/>
              </a:rPr>
              <a:t>alert(x);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US" sz="3600" b="1" dirty="0">
                <a:solidFill>
                  <a:srgbClr val="00B0F0"/>
                </a:solidFill>
                <a:latin typeface="Consolas" panose="020B0609020204030204" pitchFamily="49" charset="0"/>
              </a:rPr>
              <a:t>x = x + </a:t>
            </a:r>
            <a:r>
              <a:rPr lang="en-US" sz="3600" b="1" dirty="0">
                <a:solidFill>
                  <a:srgbClr val="FF57C3"/>
                </a:solidFill>
                <a:latin typeface="Consolas" panose="020B0609020204030204" pitchFamily="49" charset="0"/>
              </a:rPr>
              <a:t>num2</a:t>
            </a:r>
            <a:r>
              <a:rPr lang="en-US" sz="3600" b="1" dirty="0">
                <a:solidFill>
                  <a:srgbClr val="00B0F0"/>
                </a:solidFill>
                <a:latin typeface="Consolas" panose="020B0609020204030204" pitchFamily="49" charset="0"/>
              </a:rPr>
              <a:t>;</a:t>
            </a: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r>
              <a:rPr lang="en-US" sz="3600" b="1" dirty="0">
                <a:solidFill>
                  <a:srgbClr val="00B0F0"/>
                </a:solidFill>
                <a:latin typeface="Consolas" panose="020B0609020204030204" pitchFamily="49" charset="0"/>
              </a:rPr>
              <a:t>let(x);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C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4C5A4-99AF-4F09-AF26-401BE454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Web 103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10963-0D69-4E1C-A790-70FD5FEB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Functions &amp; Callbacks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8D453-BE4B-40AA-A928-7FD42FEAC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A3AE39-7EBF-439D-9CB5-4AE4631B049E}"/>
              </a:ext>
            </a:extLst>
          </p:cNvPr>
          <p:cNvSpPr/>
          <p:nvPr/>
        </p:nvSpPr>
        <p:spPr>
          <a:xfrm>
            <a:off x="6619373" y="2242845"/>
            <a:ext cx="4365459" cy="39341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rgbClr val="E9463A"/>
                </a:solidFill>
              </a:rPr>
              <a:t>Function keyword</a:t>
            </a:r>
          </a:p>
          <a:p>
            <a:r>
              <a:rPr lang="en-US" sz="4000" b="1" dirty="0">
                <a:solidFill>
                  <a:srgbClr val="74B230"/>
                </a:solidFill>
              </a:rPr>
              <a:t>Function name</a:t>
            </a:r>
          </a:p>
          <a:p>
            <a:r>
              <a:rPr lang="en-US" sz="4000" b="1" dirty="0">
                <a:solidFill>
                  <a:srgbClr val="A365D1"/>
                </a:solidFill>
              </a:rPr>
              <a:t>Parentheses</a:t>
            </a:r>
          </a:p>
          <a:p>
            <a:r>
              <a:rPr lang="en-US" sz="4000" b="1" dirty="0">
                <a:solidFill>
                  <a:srgbClr val="FF57C3"/>
                </a:solidFill>
              </a:rPr>
              <a:t>Parameters</a:t>
            </a:r>
          </a:p>
          <a:p>
            <a:r>
              <a:rPr lang="en-US" sz="4000" b="1" dirty="0">
                <a:solidFill>
                  <a:srgbClr val="EAB200"/>
                </a:solidFill>
              </a:rPr>
              <a:t>Curly brackets</a:t>
            </a:r>
          </a:p>
          <a:p>
            <a:r>
              <a:rPr lang="en-US" sz="4000" b="1" dirty="0">
                <a:solidFill>
                  <a:srgbClr val="00B0F0"/>
                </a:solidFill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341648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C824EB88-EB4D-4CDC-94E5-9C8F9123D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5781" b="15781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F70D77-C8CF-43DB-92EA-B1DC75CA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147" y="-1"/>
            <a:ext cx="4515853" cy="2617120"/>
          </a:xfrm>
        </p:spPr>
        <p:txBody>
          <a:bodyPr>
            <a:normAutofit/>
          </a:bodyPr>
          <a:lstStyle/>
          <a:p>
            <a:r>
              <a:rPr lang="en-US" sz="6700" dirty="0"/>
              <a:t>Calling</a:t>
            </a:r>
            <a:r>
              <a:rPr lang="en-US" sz="4400" dirty="0"/>
              <a:t> a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F6540-1795-4EA4-86C6-2551D4E0F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Web 103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47BD1-A95F-4C28-BFA4-9DB41EB65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Functions &amp; Callbacks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FA781-7537-4ECC-9818-386534B4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73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FFD6-B9A2-4789-B219-AE046EA5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Calling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C0B53-3D63-4C24-B9F4-5E648C0EB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455821"/>
            <a:ext cx="8276202" cy="787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err="1">
                <a:solidFill>
                  <a:srgbClr val="92D050"/>
                </a:solidFill>
                <a:latin typeface="Consolas" panose="020B0609020204030204" pitchFamily="49" charset="0"/>
              </a:rPr>
              <a:t>sayNumbers</a:t>
            </a:r>
            <a:r>
              <a:rPr lang="en-US" sz="3600" b="1" dirty="0">
                <a:solidFill>
                  <a:srgbClr val="A365D1"/>
                </a:solidFill>
                <a:latin typeface="Consolas" panose="020B0609020204030204" pitchFamily="49" charset="0"/>
              </a:rPr>
              <a:t>(</a:t>
            </a:r>
            <a:r>
              <a:rPr lang="en-US" sz="3600" b="1" dirty="0">
                <a:solidFill>
                  <a:srgbClr val="FF57C3"/>
                </a:solidFill>
                <a:latin typeface="Consolas" panose="020B0609020204030204" pitchFamily="49" charset="0"/>
              </a:rPr>
              <a:t>8</a:t>
            </a:r>
            <a:r>
              <a:rPr lang="en-US" sz="3600" b="1" dirty="0">
                <a:solidFill>
                  <a:srgbClr val="A365D1"/>
                </a:solidFill>
                <a:latin typeface="Consolas" panose="020B0609020204030204" pitchFamily="49" charset="0"/>
              </a:rPr>
              <a:t>,</a:t>
            </a:r>
            <a:r>
              <a:rPr lang="en-US" sz="3600" b="1" dirty="0">
                <a:solidFill>
                  <a:srgbClr val="FF57C3"/>
                </a:solidFill>
                <a:latin typeface="Consolas" panose="020B0609020204030204" pitchFamily="49" charset="0"/>
              </a:rPr>
              <a:t> -2</a:t>
            </a:r>
            <a:r>
              <a:rPr lang="en-US" sz="3600" b="1" dirty="0">
                <a:solidFill>
                  <a:srgbClr val="A365D1"/>
                </a:solidFill>
                <a:latin typeface="Consolas" panose="020B0609020204030204" pitchFamily="49" charset="0"/>
              </a:rPr>
              <a:t>)</a:t>
            </a:r>
            <a:r>
              <a:rPr lang="en-US" sz="3600" b="1" dirty="0">
                <a:solidFill>
                  <a:srgbClr val="00B0F0"/>
                </a:solidFill>
                <a:latin typeface="Consolas" panose="020B0609020204030204" pitchFamily="49" charset="0"/>
              </a:rPr>
              <a:t>;</a:t>
            </a:r>
            <a:r>
              <a:rPr lang="en-US" sz="3600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4C5A4-99AF-4F09-AF26-401BE454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Web 103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10963-0D69-4E1C-A790-70FD5FEB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Functions &amp; Callbacks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8D453-BE4B-40AA-A928-7FD42FEAC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A3AE39-7EBF-439D-9CB5-4AE4631B049E}"/>
              </a:ext>
            </a:extLst>
          </p:cNvPr>
          <p:cNvSpPr/>
          <p:nvPr/>
        </p:nvSpPr>
        <p:spPr>
          <a:xfrm>
            <a:off x="1108430" y="2781384"/>
            <a:ext cx="4114800" cy="24667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74B23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Function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A365D1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Parentheses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57C3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Arguments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5B62F3-CFE5-4BBA-B09F-90B0F716E1DE}"/>
              </a:ext>
            </a:extLst>
          </p:cNvPr>
          <p:cNvSpPr txBox="1"/>
          <p:nvPr/>
        </p:nvSpPr>
        <p:spPr>
          <a:xfrm>
            <a:off x="6005261" y="2175627"/>
            <a:ext cx="4991602" cy="325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</a:rPr>
              <a:t>Now, in the </a:t>
            </a:r>
            <a:r>
              <a:rPr lang="en-US" sz="3600" b="1" i="1" dirty="0">
                <a:solidFill>
                  <a:schemeClr val="bg1"/>
                </a:solidFill>
              </a:rPr>
              <a:t>body</a:t>
            </a:r>
            <a:r>
              <a:rPr lang="en-US" sz="3600" b="1" dirty="0">
                <a:solidFill>
                  <a:schemeClr val="bg1"/>
                </a:solidFill>
              </a:rPr>
              <a:t> of the function, variables will be set like so:</a:t>
            </a:r>
            <a:endParaRPr lang="en-US" sz="3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rgbClr val="A365D1"/>
                </a:solidFill>
                <a:latin typeface="Consolas" panose="020B0609020204030204" pitchFamily="49" charset="0"/>
              </a:rPr>
              <a:t>let</a:t>
            </a:r>
            <a:r>
              <a:rPr lang="en-US" sz="4000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FF57C3"/>
                </a:solidFill>
                <a:latin typeface="Consolas" panose="020B0609020204030204" pitchFamily="49" charset="0"/>
              </a:rPr>
              <a:t>num</a:t>
            </a:r>
            <a:r>
              <a:rPr lang="en-US" sz="4000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A365D1"/>
                </a:solidFill>
                <a:latin typeface="Consolas" panose="020B0609020204030204" pitchFamily="49" charset="0"/>
              </a:rPr>
              <a:t>=</a:t>
            </a:r>
            <a:r>
              <a:rPr lang="en-US" sz="4000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FF57C3"/>
                </a:solidFill>
                <a:latin typeface="Consolas" panose="020B0609020204030204" pitchFamily="49" charset="0"/>
              </a:rPr>
              <a:t>8</a:t>
            </a:r>
            <a:r>
              <a:rPr lang="en-US" sz="4000" b="1" dirty="0">
                <a:solidFill>
                  <a:srgbClr val="A365D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rgbClr val="A365D1"/>
                </a:solidFill>
                <a:latin typeface="Consolas" panose="020B0609020204030204" pitchFamily="49" charset="0"/>
              </a:rPr>
              <a:t>let</a:t>
            </a:r>
            <a:r>
              <a:rPr lang="en-US" sz="4000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FF57C3"/>
                </a:solidFill>
                <a:latin typeface="Consolas" panose="020B0609020204030204" pitchFamily="49" charset="0"/>
              </a:rPr>
              <a:t>num2</a:t>
            </a:r>
            <a:r>
              <a:rPr lang="en-US" sz="4000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A365D1"/>
                </a:solidFill>
                <a:latin typeface="Consolas" panose="020B0609020204030204" pitchFamily="49" charset="0"/>
              </a:rPr>
              <a:t>=</a:t>
            </a:r>
            <a:r>
              <a:rPr lang="en-US" sz="4000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4000" b="1" dirty="0">
                <a:solidFill>
                  <a:srgbClr val="FF57C3"/>
                </a:solidFill>
                <a:latin typeface="Consolas" panose="020B0609020204030204" pitchFamily="49" charset="0"/>
              </a:rPr>
              <a:t>-2</a:t>
            </a:r>
            <a:r>
              <a:rPr lang="en-US" sz="4000" b="1" dirty="0">
                <a:solidFill>
                  <a:srgbClr val="A365D1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7425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C824EB88-EB4D-4CDC-94E5-9C8F9123D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</a:blip>
          <a:srcRect t="17656" b="17656"/>
          <a:stretch/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F70D77-C8CF-43DB-92EA-B1DC75CA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509633">
            <a:off x="5723020" y="2137098"/>
            <a:ext cx="5775158" cy="192505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Using a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700" dirty="0">
                <a:solidFill>
                  <a:schemeClr val="bg1"/>
                </a:solidFill>
              </a:rPr>
              <a:t>Callback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F6540-1795-4EA4-86C6-2551D4E0F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Web 103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47BD1-A95F-4C28-BFA4-9DB41EB65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Functions &amp; Callbacks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FA781-7537-4ECC-9818-386534B4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982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4508709"/>
          </a:xfrm>
          <a:solidFill>
            <a:schemeClr val="bg2"/>
          </a:solidFill>
        </p:spPr>
        <p:txBody>
          <a:bodyPr anchor="ctr">
            <a:noAutofit/>
          </a:bodyPr>
          <a:lstStyle/>
          <a:p>
            <a:r>
              <a:rPr lang="en-US" sz="3200" dirty="0"/>
              <a:t>Functions in JavaScript are </a:t>
            </a:r>
            <a:r>
              <a:rPr lang="en-US" sz="4400" b="1" dirty="0"/>
              <a:t>objects</a:t>
            </a:r>
            <a:endParaRPr lang="en-US" sz="3200" dirty="0"/>
          </a:p>
          <a:p>
            <a:pPr lvl="1"/>
            <a:r>
              <a:rPr lang="en-US" sz="2800" dirty="0"/>
              <a:t>Just like numbers, strings, </a:t>
            </a:r>
            <a:r>
              <a:rPr lang="en-US" sz="2800" dirty="0" err="1"/>
              <a:t>etc</a:t>
            </a:r>
            <a:endParaRPr lang="en-US" sz="2800" dirty="0"/>
          </a:p>
          <a:p>
            <a:endParaRPr lang="en-US" sz="1000" dirty="0"/>
          </a:p>
          <a:p>
            <a:r>
              <a:rPr lang="en-US" sz="3200" dirty="0"/>
              <a:t>Because of this, developers can use them as </a:t>
            </a:r>
            <a:r>
              <a:rPr lang="en-US" sz="4400" b="1" dirty="0"/>
              <a:t>parameters</a:t>
            </a:r>
            <a:endParaRPr lang="en-US" sz="3200" b="1" dirty="0"/>
          </a:p>
          <a:p>
            <a:endParaRPr lang="en-US" sz="1000" dirty="0"/>
          </a:p>
          <a:p>
            <a:r>
              <a:rPr lang="en-US" sz="3200" dirty="0"/>
              <a:t>Any function that is passed as an argument, and subsequently called by the function that receives it is called a </a:t>
            </a:r>
            <a:r>
              <a:rPr lang="en-US" sz="4400" b="1" dirty="0"/>
              <a:t>callback</a:t>
            </a:r>
            <a:endParaRPr lang="en-US" sz="3200" dirty="0"/>
          </a:p>
        </p:txBody>
      </p:sp>
      <p:pic>
        <p:nvPicPr>
          <p:cNvPr id="1026" name="Picture 2" descr="Apollo Tennis Ball - CS-0187 - Production Advantage">
            <a:extLst>
              <a:ext uri="{FF2B5EF4-FFF2-40B4-BE49-F238E27FC236}">
                <a16:creationId xmlns:a16="http://schemas.microsoft.com/office/drawing/2014/main" id="{AB5031B6-5EE5-498B-A474-9224CC59D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6844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18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callbacks?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b="1" dirty="0"/>
              <a:t>Callbacks are a way to make sure certain code doesn’t execute until other code has already finished execution.</a:t>
            </a:r>
            <a:endParaRPr lang="en-US" dirty="0"/>
          </a:p>
          <a:p>
            <a:pPr marL="57150" indent="0">
              <a:buNone/>
            </a:pPr>
            <a:endParaRPr lang="en-US" b="1" dirty="0"/>
          </a:p>
          <a:p>
            <a:pPr marL="57150" indent="0">
              <a:buNone/>
            </a:pPr>
            <a:r>
              <a:rPr lang="en-US" dirty="0"/>
              <a:t>Developers use callbacks to deal with a number of situations:</a:t>
            </a:r>
          </a:p>
          <a:p>
            <a:pPr marL="57150" indent="0">
              <a:buNone/>
            </a:pPr>
            <a:endParaRPr lang="en-US" dirty="0"/>
          </a:p>
          <a:p>
            <a:r>
              <a:rPr lang="en-US" dirty="0"/>
              <a:t>Click Handling</a:t>
            </a:r>
          </a:p>
          <a:p>
            <a:r>
              <a:rPr lang="en-US" dirty="0"/>
              <a:t>Web Requests</a:t>
            </a:r>
          </a:p>
          <a:p>
            <a:r>
              <a:rPr lang="en-US" dirty="0"/>
              <a:t>Database Queries</a:t>
            </a:r>
          </a:p>
        </p:txBody>
      </p:sp>
      <p:pic>
        <p:nvPicPr>
          <p:cNvPr id="2052" name="Picture 4" descr="Watch Click | Netflix">
            <a:extLst>
              <a:ext uri="{FF2B5EF4-FFF2-40B4-BE49-F238E27FC236}">
                <a16:creationId xmlns:a16="http://schemas.microsoft.com/office/drawing/2014/main" id="{51D9B646-2987-41AA-B16C-E3F475FA6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01294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6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{0FB57774-881C-4D6C-AA87-9274C5086404}tf16411248_win32</Template>
  <TotalTime>306</TotalTime>
  <Words>1456</Words>
  <Application>Microsoft Office PowerPoint</Application>
  <PresentationFormat>Widescreen</PresentationFormat>
  <Paragraphs>182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Avenir Next LT Pro Light</vt:lpstr>
      <vt:lpstr>Calibri</vt:lpstr>
      <vt:lpstr>Consolas</vt:lpstr>
      <vt:lpstr>Posterama</vt:lpstr>
      <vt:lpstr>Office Theme</vt:lpstr>
      <vt:lpstr>Functions &amp; Callbacks</vt:lpstr>
      <vt:lpstr>Agenda</vt:lpstr>
      <vt:lpstr>Defining a Function</vt:lpstr>
      <vt:lpstr>Defining a function: declaration</vt:lpstr>
      <vt:lpstr>Calling a Function</vt:lpstr>
      <vt:lpstr>Calling a function</vt:lpstr>
      <vt:lpstr>Using a Callback</vt:lpstr>
      <vt:lpstr>Some Background</vt:lpstr>
      <vt:lpstr>Why use callbacks?</vt:lpstr>
      <vt:lpstr>EXAMPLE: A function with a callback</vt:lpstr>
      <vt:lpstr>Example: Using runFunction</vt:lpstr>
      <vt:lpstr>Functions as variables: expression</vt:lpstr>
      <vt:lpstr>Example: Passing a Function</vt:lpstr>
      <vt:lpstr>Functions that use callbacks</vt:lpstr>
      <vt:lpstr>Example: Replit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 &amp; Callbacks</dc:title>
  <dc:creator>Joseph Maxwell</dc:creator>
  <cp:lastModifiedBy>Joseph Maxwell</cp:lastModifiedBy>
  <cp:revision>8</cp:revision>
  <dcterms:created xsi:type="dcterms:W3CDTF">2023-01-24T15:52:04Z</dcterms:created>
  <dcterms:modified xsi:type="dcterms:W3CDTF">2023-02-14T15:51:59Z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